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  <p:sldMasterId id="2147483672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5143500" cx="9144000"/>
  <p:notesSz cx="6858000" cy="9144000"/>
  <p:embeddedFontLst>
    <p:embeddedFont>
      <p:font typeface="Garamond"/>
      <p:regular r:id="rId24"/>
      <p:bold r:id="rId25"/>
      <p:italic r:id="rId26"/>
      <p:boldItalic r:id="rId27"/>
    </p:embeddedFont>
    <p:embeddedFont>
      <p:font typeface="Gill Sans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Garamond-regular.fntdata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Garamond-italic.fntdata"/><Relationship Id="rId25" Type="http://schemas.openxmlformats.org/officeDocument/2006/relationships/font" Target="fonts/Garamond-bold.fntdata"/><Relationship Id="rId28" Type="http://schemas.openxmlformats.org/officeDocument/2006/relationships/font" Target="fonts/GillSans-regular.fntdata"/><Relationship Id="rId27" Type="http://schemas.openxmlformats.org/officeDocument/2006/relationships/font" Target="fonts/Garamond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GillSans-bold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9ceca65a1_1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99ceca65a1_1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70e3738f6d_0_1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70e3738f6d_0_1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70e3738f6d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70e3738f6d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70e3738f6d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70e3738f6d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0e3738f6d_0_1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0e3738f6d_0_1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0e3738f6d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70e3738f6d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Screen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70e3738f6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70e3738f6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70e3738f6d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70e3738f6d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70e3738f6d_0_1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70e3738f6d_0_1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0e3738f6d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70e3738f6d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70e3738f6d_0_1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70e3738f6d_0_1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70e3738f6d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70e3738f6d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9ceca65a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9ceca65a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70e3738f6d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70e3738f6d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70e3738f6d_0_1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70e3738f6d_0_1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ption 1">
  <p:cSld name="Title Option 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093801" y="1064455"/>
            <a:ext cx="3913217" cy="41137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Garamond"/>
              <a:buNone/>
              <a:defRPr sz="23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1093801" y="1475826"/>
            <a:ext cx="2273531" cy="253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6" name="Google Shape;56;p14"/>
          <p:cNvSpPr txBox="1"/>
          <p:nvPr>
            <p:ph idx="2" type="body"/>
          </p:nvPr>
        </p:nvSpPr>
        <p:spPr>
          <a:xfrm>
            <a:off x="5007018" y="1721258"/>
            <a:ext cx="2193131" cy="2360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ption 2">
  <p:cSld name="Title Option 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628650" y="1878395"/>
            <a:ext cx="7886700" cy="16608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630044" y="880603"/>
            <a:ext cx="78867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618460" y="1766868"/>
            <a:ext cx="5245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A446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8"/>
          <p:cNvSpPr txBox="1"/>
          <p:nvPr>
            <p:ph idx="3" type="body"/>
          </p:nvPr>
        </p:nvSpPr>
        <p:spPr>
          <a:xfrm>
            <a:off x="628649" y="433219"/>
            <a:ext cx="52458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A44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4" type="body"/>
          </p:nvPr>
        </p:nvSpPr>
        <p:spPr>
          <a:xfrm>
            <a:off x="618460" y="2156839"/>
            <a:ext cx="78867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5" type="body"/>
          </p:nvPr>
        </p:nvSpPr>
        <p:spPr>
          <a:xfrm>
            <a:off x="618460" y="3033311"/>
            <a:ext cx="5245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A446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6" type="body"/>
          </p:nvPr>
        </p:nvSpPr>
        <p:spPr>
          <a:xfrm>
            <a:off x="618460" y="3423282"/>
            <a:ext cx="78867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">
  <p:cSld name="Text and Ima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628647" y="933542"/>
            <a:ext cx="4079953" cy="8284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9"/>
          <p:cNvSpPr txBox="1"/>
          <p:nvPr>
            <p:ph idx="2" type="body"/>
          </p:nvPr>
        </p:nvSpPr>
        <p:spPr>
          <a:xfrm>
            <a:off x="628647" y="2237202"/>
            <a:ext cx="4079953" cy="3481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A446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74" name="Google Shape;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4570951"/>
            <a:ext cx="1728008" cy="34815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9"/>
          <p:cNvSpPr txBox="1"/>
          <p:nvPr>
            <p:ph idx="3" type="body"/>
          </p:nvPr>
        </p:nvSpPr>
        <p:spPr>
          <a:xfrm>
            <a:off x="628646" y="486159"/>
            <a:ext cx="4079953" cy="4055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A44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9"/>
          <p:cNvSpPr/>
          <p:nvPr>
            <p:ph idx="4" type="pic"/>
          </p:nvPr>
        </p:nvSpPr>
        <p:spPr>
          <a:xfrm>
            <a:off x="5561613" y="865602"/>
            <a:ext cx="30861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E95B4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6E95B4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5" type="body"/>
          </p:nvPr>
        </p:nvSpPr>
        <p:spPr>
          <a:xfrm>
            <a:off x="628647" y="2642498"/>
            <a:ext cx="4079953" cy="13356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s">
  <p:cSld name="Text and Image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628646" y="928739"/>
            <a:ext cx="4079953" cy="8284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2" type="body"/>
          </p:nvPr>
        </p:nvSpPr>
        <p:spPr>
          <a:xfrm>
            <a:off x="628647" y="2235801"/>
            <a:ext cx="4079953" cy="3481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A446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81" name="Google Shape;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4570951"/>
            <a:ext cx="1728008" cy="34815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 txBox="1"/>
          <p:nvPr>
            <p:ph idx="3" type="body"/>
          </p:nvPr>
        </p:nvSpPr>
        <p:spPr>
          <a:xfrm>
            <a:off x="628646" y="482301"/>
            <a:ext cx="4079953" cy="4046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A44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4" type="body"/>
          </p:nvPr>
        </p:nvSpPr>
        <p:spPr>
          <a:xfrm>
            <a:off x="628647" y="2642498"/>
            <a:ext cx="4079953" cy="13356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0"/>
          <p:cNvSpPr/>
          <p:nvPr>
            <p:ph idx="5" type="pic"/>
          </p:nvPr>
        </p:nvSpPr>
        <p:spPr>
          <a:xfrm>
            <a:off x="5511434" y="479512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E95B4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6E95B4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0"/>
          <p:cNvSpPr/>
          <p:nvPr>
            <p:ph idx="6" type="pic"/>
          </p:nvPr>
        </p:nvSpPr>
        <p:spPr>
          <a:xfrm>
            <a:off x="5477981" y="2146600"/>
            <a:ext cx="13716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E95B4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6E95B4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0"/>
          <p:cNvSpPr/>
          <p:nvPr>
            <p:ph idx="7" type="pic"/>
          </p:nvPr>
        </p:nvSpPr>
        <p:spPr>
          <a:xfrm>
            <a:off x="6991703" y="2146600"/>
            <a:ext cx="13716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E95B4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6E95B4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628649" y="943804"/>
            <a:ext cx="7886700" cy="4907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628649" y="475730"/>
            <a:ext cx="5245894" cy="4055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A44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3" type="body"/>
          </p:nvPr>
        </p:nvSpPr>
        <p:spPr>
          <a:xfrm>
            <a:off x="628649" y="1831588"/>
            <a:ext cx="7886700" cy="21861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628649" y="812478"/>
            <a:ext cx="7886700" cy="27075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628649" y="347071"/>
            <a:ext cx="5245894" cy="4055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A44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 txBox="1"/>
          <p:nvPr>
            <p:ph idx="3" type="body"/>
          </p:nvPr>
        </p:nvSpPr>
        <p:spPr>
          <a:xfrm>
            <a:off x="628649" y="3942986"/>
            <a:ext cx="7886700" cy="3481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/>
          <p:nvPr>
            <p:ph idx="4" type="pic"/>
          </p:nvPr>
        </p:nvSpPr>
        <p:spPr>
          <a:xfrm>
            <a:off x="628649" y="1271238"/>
            <a:ext cx="7886700" cy="24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E95B4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6E95B4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r Filler">
  <p:cSld name="Final Slide or Fill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ption 2 1">
  <p:cSld name="Title Option 2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628650" y="1878395"/>
            <a:ext cx="78867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pic>
        <p:nvPicPr>
          <p:cNvPr id="101" name="Google Shape;10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7579" y="4140038"/>
            <a:ext cx="2193997" cy="4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ption 2">
  <p:cSld name="Title Option 2_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628650" y="1878395"/>
            <a:ext cx="78867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Garamond"/>
              <a:buNone/>
              <a:defRPr b="0" i="0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794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650" y="4583029"/>
            <a:ext cx="1728000" cy="32399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/>
          <p:nvPr>
            <p:ph type="ctrTitle"/>
          </p:nvPr>
        </p:nvSpPr>
        <p:spPr>
          <a:xfrm>
            <a:off x="572499" y="523075"/>
            <a:ext cx="57369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Garamond"/>
              <a:buNone/>
            </a:pPr>
            <a:r>
              <a:rPr lang="en" sz="3000">
                <a:solidFill>
                  <a:srgbClr val="FFFFFF"/>
                </a:solidFill>
              </a:rPr>
              <a:t>Columbia School of General Studies</a:t>
            </a:r>
            <a:endParaRPr sz="3000"/>
          </a:p>
        </p:txBody>
      </p:sp>
      <p:sp>
        <p:nvSpPr>
          <p:cNvPr id="110" name="Google Shape;110;p27"/>
          <p:cNvSpPr txBox="1"/>
          <p:nvPr>
            <p:ph idx="1" type="subTitle"/>
          </p:nvPr>
        </p:nvSpPr>
        <p:spPr>
          <a:xfrm>
            <a:off x="572500" y="1068575"/>
            <a:ext cx="7719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Content Strategy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t/>
            </a:r>
            <a:endParaRPr sz="1800"/>
          </a:p>
        </p:txBody>
      </p:sp>
      <p:pic>
        <p:nvPicPr>
          <p:cNvPr id="111" name="Google Shape;1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474" y="4263950"/>
            <a:ext cx="2194028" cy="4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>
            <p:ph idx="1" type="body"/>
          </p:nvPr>
        </p:nvSpPr>
        <p:spPr>
          <a:xfrm>
            <a:off x="630050" y="880584"/>
            <a:ext cx="7886700" cy="329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Current Students </a:t>
            </a:r>
            <a:r>
              <a:rPr lang="en" sz="1900">
                <a:solidFill>
                  <a:srgbClr val="2A446C"/>
                </a:solidFill>
              </a:rPr>
              <a:t>(dates/deadlines, announcements, events, news, profiles)</a:t>
            </a:r>
            <a:endParaRPr sz="19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Alumni </a:t>
            </a:r>
            <a:r>
              <a:rPr lang="en" sz="1900">
                <a:solidFill>
                  <a:srgbClr val="2A446C"/>
                </a:solidFill>
              </a:rPr>
              <a:t>(events, news, profiles)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Prospective Students </a:t>
            </a:r>
            <a:r>
              <a:rPr lang="en" sz="1900">
                <a:solidFill>
                  <a:srgbClr val="2A446C"/>
                </a:solidFill>
              </a:rPr>
              <a:t>(dates/deadlines, events, news, profiles)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Staff </a:t>
            </a:r>
            <a:r>
              <a:rPr lang="en" sz="1900">
                <a:solidFill>
                  <a:srgbClr val="2A446C"/>
                </a:solidFill>
              </a:rPr>
              <a:t>(news, profiles)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Faculty </a:t>
            </a:r>
            <a:r>
              <a:rPr lang="en" sz="1900">
                <a:solidFill>
                  <a:srgbClr val="2A446C"/>
                </a:solidFill>
              </a:rPr>
              <a:t>(news, profiles)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Trustees </a:t>
            </a:r>
            <a:r>
              <a:rPr lang="en" sz="1900">
                <a:solidFill>
                  <a:srgbClr val="2A446C"/>
                </a:solidFill>
              </a:rPr>
              <a:t>(news, profiles)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Media </a:t>
            </a:r>
            <a:r>
              <a:rPr lang="en" sz="1900">
                <a:solidFill>
                  <a:srgbClr val="2A446C"/>
                </a:solidFill>
              </a:rPr>
              <a:t>(news, profiles)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Family Members </a:t>
            </a:r>
            <a:r>
              <a:rPr lang="en" sz="1900">
                <a:solidFill>
                  <a:srgbClr val="2A446C"/>
                </a:solidFill>
              </a:rPr>
              <a:t>(events, news, profiles)</a:t>
            </a:r>
            <a:endParaRPr sz="2200">
              <a:solidFill>
                <a:srgbClr val="2A446C"/>
              </a:solidFill>
            </a:endParaRPr>
          </a:p>
        </p:txBody>
      </p:sp>
      <p:sp>
        <p:nvSpPr>
          <p:cNvPr id="173" name="Google Shape;173;p36"/>
          <p:cNvSpPr txBox="1"/>
          <p:nvPr>
            <p:ph idx="3" type="body"/>
          </p:nvPr>
        </p:nvSpPr>
        <p:spPr>
          <a:xfrm>
            <a:off x="628650" y="348026"/>
            <a:ext cx="5245800" cy="49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Audience Content Overview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/>
          <p:nvPr>
            <p:ph idx="3" type="body"/>
          </p:nvPr>
        </p:nvSpPr>
        <p:spPr>
          <a:xfrm>
            <a:off x="628650" y="348026"/>
            <a:ext cx="5245800" cy="49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Content Strategy</a:t>
            </a:r>
            <a:endParaRPr sz="2400"/>
          </a:p>
        </p:txBody>
      </p:sp>
      <p:sp>
        <p:nvSpPr>
          <p:cNvPr id="179" name="Google Shape;179;p37"/>
          <p:cNvSpPr txBox="1"/>
          <p:nvPr>
            <p:ph idx="1" type="body"/>
          </p:nvPr>
        </p:nvSpPr>
        <p:spPr>
          <a:xfrm>
            <a:off x="630050" y="880575"/>
            <a:ext cx="7886700" cy="3415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Simplify promotion for key dates and deadlines</a:t>
            </a:r>
            <a:endParaRPr sz="2000">
              <a:solidFill>
                <a:srgbClr val="2A446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Streamline data and asset collection process</a:t>
            </a:r>
            <a:endParaRPr sz="2000">
              <a:solidFill>
                <a:srgbClr val="2A446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Centralize content management and tracking</a:t>
            </a:r>
            <a:endParaRPr sz="2000">
              <a:solidFill>
                <a:srgbClr val="2A446C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Publish a higher volume of engaging content</a:t>
            </a:r>
            <a:endParaRPr sz="2000">
              <a:solidFill>
                <a:srgbClr val="2A446C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Identify content themes that can be leveraged to create campaigns</a:t>
            </a:r>
            <a:endParaRPr sz="2000">
              <a:solidFill>
                <a:srgbClr val="2A446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/>
          <p:nvPr>
            <p:ph idx="3" type="body"/>
          </p:nvPr>
        </p:nvSpPr>
        <p:spPr>
          <a:xfrm>
            <a:off x="628650" y="348026"/>
            <a:ext cx="5245800" cy="49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Content Approach</a:t>
            </a:r>
            <a:endParaRPr sz="2400"/>
          </a:p>
        </p:txBody>
      </p:sp>
      <p:sp>
        <p:nvSpPr>
          <p:cNvPr id="185" name="Google Shape;185;p38"/>
          <p:cNvSpPr txBox="1"/>
          <p:nvPr>
            <p:ph idx="1" type="body"/>
          </p:nvPr>
        </p:nvSpPr>
        <p:spPr>
          <a:xfrm>
            <a:off x="630050" y="880584"/>
            <a:ext cx="7886700" cy="329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Plan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Review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Simplify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Delegate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Aggregate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Repurpose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Distribute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Review</a:t>
            </a:r>
            <a:endParaRPr sz="2200">
              <a:solidFill>
                <a:srgbClr val="2A446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>
            <p:ph idx="3" type="body"/>
          </p:nvPr>
        </p:nvSpPr>
        <p:spPr>
          <a:xfrm>
            <a:off x="628650" y="348026"/>
            <a:ext cx="5245800" cy="49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Content Tools</a:t>
            </a:r>
            <a:endParaRPr sz="2400"/>
          </a:p>
        </p:txBody>
      </p:sp>
      <p:pic>
        <p:nvPicPr>
          <p:cNvPr id="191" name="Google Shape;1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273851"/>
            <a:ext cx="2684775" cy="5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2622" y="831425"/>
            <a:ext cx="2027150" cy="141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0592" y="2535973"/>
            <a:ext cx="2362832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9"/>
          <p:cNvPicPr preferRelativeResize="0"/>
          <p:nvPr/>
        </p:nvPicPr>
        <p:blipFill rotWithShape="1">
          <a:blip r:embed="rId6">
            <a:alphaModFix/>
          </a:blip>
          <a:srcRect b="9934" l="4128" r="4119" t="3372"/>
          <a:stretch/>
        </p:blipFill>
        <p:spPr>
          <a:xfrm>
            <a:off x="4111350" y="2579825"/>
            <a:ext cx="2027150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79448" y="1013460"/>
            <a:ext cx="1690950" cy="83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0725" y="2710123"/>
            <a:ext cx="1690952" cy="951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/>
          <p:nvPr>
            <p:ph idx="3" type="body"/>
          </p:nvPr>
        </p:nvSpPr>
        <p:spPr>
          <a:xfrm>
            <a:off x="628650" y="348026"/>
            <a:ext cx="5245800" cy="49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Content / Process Overview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>
            <p:ph idx="3" type="body"/>
          </p:nvPr>
        </p:nvSpPr>
        <p:spPr>
          <a:xfrm>
            <a:off x="628650" y="348026"/>
            <a:ext cx="5245800" cy="49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School Overview</a:t>
            </a:r>
            <a:endParaRPr sz="2400"/>
          </a:p>
        </p:txBody>
      </p:sp>
      <p:pic>
        <p:nvPicPr>
          <p:cNvPr id="117" name="Google Shape;11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300" y="508025"/>
            <a:ext cx="3143798" cy="5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/>
          <p:nvPr>
            <p:ph idx="2" type="body"/>
          </p:nvPr>
        </p:nvSpPr>
        <p:spPr>
          <a:xfrm>
            <a:off x="618450" y="1201550"/>
            <a:ext cx="8320200" cy="2438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GS Undergraduates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Postbaccalaureate Premedical Program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Joint Program with List College at the Jewish Theological Seminary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Dual BA Program Between Columbia University and Sciences Po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Joint Bachelor's Degree Program Between City University of Hong Kong and Columbia University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Dual BA Program between Trinity College Dublin and Columbia University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Dual Degree Program between Tel Aviv University and Columbia University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idx="1" type="body"/>
          </p:nvPr>
        </p:nvSpPr>
        <p:spPr>
          <a:xfrm>
            <a:off x="630050" y="880584"/>
            <a:ext cx="7886700" cy="329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A446C"/>
                </a:solidFill>
              </a:rPr>
              <a:t>Current Students - 2,747 </a:t>
            </a:r>
            <a:r>
              <a:rPr lang="en" sz="2100">
                <a:solidFill>
                  <a:srgbClr val="2A446C"/>
                </a:solidFill>
              </a:rPr>
              <a:t>(as of Spring 2022)</a:t>
            </a:r>
            <a:endParaRPr sz="2100">
              <a:solidFill>
                <a:srgbClr val="2A446C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2000"/>
              <a:buFont typeface="Garamond"/>
              <a:buChar char="●"/>
            </a:pPr>
            <a:r>
              <a:rPr lang="en" sz="2000">
                <a:solidFill>
                  <a:srgbClr val="2A446C"/>
                </a:solidFill>
                <a:latin typeface="Garamond"/>
                <a:ea typeface="Garamond"/>
                <a:cs typeface="Garamond"/>
                <a:sym typeface="Garamond"/>
              </a:rPr>
              <a:t>1,637 - Undergraduate Degree Seeking (Average Age: 28)</a:t>
            </a:r>
            <a:endParaRPr sz="2000">
              <a:solidFill>
                <a:srgbClr val="2A446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Font typeface="Garamond"/>
              <a:buChar char="●"/>
            </a:pPr>
            <a:r>
              <a:rPr lang="en" sz="2000">
                <a:solidFill>
                  <a:srgbClr val="2A446C"/>
                </a:solidFill>
                <a:latin typeface="Garamond"/>
                <a:ea typeface="Garamond"/>
                <a:cs typeface="Garamond"/>
                <a:sym typeface="Garamond"/>
              </a:rPr>
              <a:t>787 - Dual / Joint Degree Programs (Average Age: 21)</a:t>
            </a:r>
            <a:endParaRPr sz="2000">
              <a:solidFill>
                <a:srgbClr val="2A446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Font typeface="Garamond"/>
              <a:buChar char="●"/>
            </a:pPr>
            <a:r>
              <a:rPr lang="en" sz="2000">
                <a:solidFill>
                  <a:srgbClr val="2A446C"/>
                </a:solidFill>
                <a:latin typeface="Garamond"/>
                <a:ea typeface="Garamond"/>
                <a:cs typeface="Garamond"/>
                <a:sym typeface="Garamond"/>
              </a:rPr>
              <a:t>323 - Postbac Premed Program (Average Age: 30)</a:t>
            </a:r>
            <a:endParaRPr sz="2000">
              <a:solidFill>
                <a:srgbClr val="2A446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A446C"/>
                </a:solidFill>
              </a:rPr>
              <a:t>Alumni - 20,000+</a:t>
            </a:r>
            <a:endParaRPr b="1" sz="2200">
              <a:solidFill>
                <a:srgbClr val="2A446C"/>
              </a:solidFill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Plus withdrawals</a:t>
            </a:r>
            <a:endParaRPr b="1" sz="2200">
              <a:solidFill>
                <a:srgbClr val="2A446C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A446C"/>
                </a:solidFill>
              </a:rPr>
              <a:t>Prospective Students - Countless</a:t>
            </a:r>
            <a:endParaRPr sz="2000">
              <a:solidFill>
                <a:srgbClr val="2A446C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A446C"/>
              </a:solidFill>
            </a:endParaRPr>
          </a:p>
        </p:txBody>
      </p:sp>
      <p:sp>
        <p:nvSpPr>
          <p:cNvPr id="124" name="Google Shape;124;p29"/>
          <p:cNvSpPr txBox="1"/>
          <p:nvPr>
            <p:ph idx="3" type="body"/>
          </p:nvPr>
        </p:nvSpPr>
        <p:spPr>
          <a:xfrm>
            <a:off x="628650" y="348026"/>
            <a:ext cx="5245800" cy="49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School</a:t>
            </a:r>
            <a:r>
              <a:rPr lang="en" sz="2400"/>
              <a:t> Overview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28650" y="348026"/>
            <a:ext cx="5245800" cy="49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Organizational Goals</a:t>
            </a:r>
            <a:endParaRPr sz="2400"/>
          </a:p>
        </p:txBody>
      </p:sp>
      <p:sp>
        <p:nvSpPr>
          <p:cNvPr id="130" name="Google Shape;130;p30"/>
          <p:cNvSpPr txBox="1"/>
          <p:nvPr>
            <p:ph idx="1" type="body"/>
          </p:nvPr>
        </p:nvSpPr>
        <p:spPr>
          <a:xfrm>
            <a:off x="630050" y="880575"/>
            <a:ext cx="7886700" cy="3415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Attract, educate, and support the best and brightest nontraditional students and students who follow a nontraditional path in pursuit of their undergraduate education</a:t>
            </a:r>
            <a:endParaRPr sz="2000">
              <a:solidFill>
                <a:srgbClr val="2A446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Develop a world-class alumni and development organization</a:t>
            </a:r>
            <a:endParaRPr sz="2000">
              <a:solidFill>
                <a:srgbClr val="2A446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Maintain the reputation of the Columbia University Postbaccalaureate Premedical Program as the best program of its kind in the country</a:t>
            </a:r>
            <a:endParaRPr sz="2000">
              <a:solidFill>
                <a:srgbClr val="2A446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Enhance the academic experiences of our students</a:t>
            </a:r>
            <a:endParaRPr sz="2000">
              <a:solidFill>
                <a:srgbClr val="2A446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Position the School of General Studies as the preeminent college in the country for nontraditional students</a:t>
            </a:r>
            <a:endParaRPr sz="2000">
              <a:solidFill>
                <a:srgbClr val="2A446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Full List: </a:t>
            </a:r>
            <a:r>
              <a:rPr lang="en" sz="2000">
                <a:solidFill>
                  <a:srgbClr val="2A446C"/>
                </a:solidFill>
              </a:rPr>
              <a:t>gs.columbia.edu/content/mission-vision-goals</a:t>
            </a:r>
            <a:endParaRPr sz="2000">
              <a:solidFill>
                <a:srgbClr val="2A446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idx="1" type="body"/>
          </p:nvPr>
        </p:nvSpPr>
        <p:spPr>
          <a:xfrm>
            <a:off x="630050" y="880584"/>
            <a:ext cx="7886700" cy="329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Current Students</a:t>
            </a:r>
            <a:endParaRPr sz="19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Alumni 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Prospective Students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Staff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Faculty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Trustees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Media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Family Members</a:t>
            </a:r>
            <a:endParaRPr sz="2200">
              <a:solidFill>
                <a:srgbClr val="2A446C"/>
              </a:solidFill>
            </a:endParaRPr>
          </a:p>
        </p:txBody>
      </p:sp>
      <p:sp>
        <p:nvSpPr>
          <p:cNvPr id="136" name="Google Shape;136;p31"/>
          <p:cNvSpPr txBox="1"/>
          <p:nvPr>
            <p:ph idx="3" type="body"/>
          </p:nvPr>
        </p:nvSpPr>
        <p:spPr>
          <a:xfrm>
            <a:off x="628650" y="348026"/>
            <a:ext cx="5245800" cy="49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Audience</a:t>
            </a:r>
            <a:r>
              <a:rPr lang="en" sz="2400"/>
              <a:t> Overview and Goals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/>
          <p:nvPr>
            <p:ph idx="3" type="body"/>
          </p:nvPr>
        </p:nvSpPr>
        <p:spPr>
          <a:xfrm>
            <a:off x="628650" y="348026"/>
            <a:ext cx="5245800" cy="49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Communications Channels</a:t>
            </a:r>
            <a:endParaRPr sz="2400"/>
          </a:p>
        </p:txBody>
      </p:sp>
      <p:sp>
        <p:nvSpPr>
          <p:cNvPr id="142" name="Google Shape;142;p32"/>
          <p:cNvSpPr txBox="1"/>
          <p:nvPr>
            <p:ph idx="2" type="body"/>
          </p:nvPr>
        </p:nvSpPr>
        <p:spPr>
          <a:xfrm>
            <a:off x="628650" y="1168375"/>
            <a:ext cx="8320200" cy="2906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5 websites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8 newsletters (2 weekly and 6 monthly)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10  active social media accounts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Student Success Portal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Staff Intranet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Admitted Students Portal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>
            <p:ph idx="2" type="body"/>
          </p:nvPr>
        </p:nvSpPr>
        <p:spPr>
          <a:xfrm>
            <a:off x="2242150" y="992850"/>
            <a:ext cx="2650800" cy="1251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Christina Gray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Associate Director of Communications</a:t>
            </a:r>
            <a:endParaRPr sz="1800"/>
          </a:p>
        </p:txBody>
      </p:sp>
      <p:sp>
        <p:nvSpPr>
          <p:cNvPr id="148" name="Google Shape;148;p33"/>
          <p:cNvSpPr txBox="1"/>
          <p:nvPr>
            <p:ph idx="3" type="body"/>
          </p:nvPr>
        </p:nvSpPr>
        <p:spPr>
          <a:xfrm>
            <a:off x="628649" y="433219"/>
            <a:ext cx="5245800" cy="405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Team Overview</a:t>
            </a:r>
            <a:endParaRPr sz="2400"/>
          </a:p>
        </p:txBody>
      </p:sp>
      <p:pic>
        <p:nvPicPr>
          <p:cNvPr id="149" name="Google Shape;1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98" y="2661150"/>
            <a:ext cx="1356992" cy="16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687" y="938124"/>
            <a:ext cx="1357021" cy="167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6125" y="933825"/>
            <a:ext cx="1357026" cy="16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3"/>
          <p:cNvPicPr preferRelativeResize="0"/>
          <p:nvPr/>
        </p:nvPicPr>
        <p:blipFill rotWithShape="1">
          <a:blip r:embed="rId6">
            <a:alphaModFix/>
          </a:blip>
          <a:srcRect b="0" l="9048" r="9795" t="0"/>
          <a:stretch/>
        </p:blipFill>
        <p:spPr>
          <a:xfrm>
            <a:off x="5115184" y="2661150"/>
            <a:ext cx="1356991" cy="167201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3"/>
          <p:cNvSpPr txBox="1"/>
          <p:nvPr>
            <p:ph idx="2" type="body"/>
          </p:nvPr>
        </p:nvSpPr>
        <p:spPr>
          <a:xfrm>
            <a:off x="6665575" y="992850"/>
            <a:ext cx="2292000" cy="1300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Natalie Jankowski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Associate Director of Communications</a:t>
            </a:r>
            <a:endParaRPr sz="1800"/>
          </a:p>
        </p:txBody>
      </p:sp>
      <p:sp>
        <p:nvSpPr>
          <p:cNvPr id="154" name="Google Shape;154;p33"/>
          <p:cNvSpPr txBox="1"/>
          <p:nvPr>
            <p:ph idx="2" type="body"/>
          </p:nvPr>
        </p:nvSpPr>
        <p:spPr>
          <a:xfrm>
            <a:off x="2437425" y="2742600"/>
            <a:ext cx="2292000" cy="1300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Ryan Bermudez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Communications Officer</a:t>
            </a:r>
            <a:endParaRPr sz="1800"/>
          </a:p>
        </p:txBody>
      </p:sp>
      <p:sp>
        <p:nvSpPr>
          <p:cNvPr id="155" name="Google Shape;155;p33"/>
          <p:cNvSpPr txBox="1"/>
          <p:nvPr>
            <p:ph idx="2" type="body"/>
          </p:nvPr>
        </p:nvSpPr>
        <p:spPr>
          <a:xfrm>
            <a:off x="6665575" y="2847063"/>
            <a:ext cx="2292000" cy="1300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Lucky Person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Content Officer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>
            <p:ph idx="3" type="body"/>
          </p:nvPr>
        </p:nvSpPr>
        <p:spPr>
          <a:xfrm>
            <a:off x="628650" y="348026"/>
            <a:ext cx="5245800" cy="49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Communications Goals</a:t>
            </a:r>
            <a:endParaRPr sz="2400"/>
          </a:p>
        </p:txBody>
      </p:sp>
      <p:sp>
        <p:nvSpPr>
          <p:cNvPr id="161" name="Google Shape;161;p34"/>
          <p:cNvSpPr txBox="1"/>
          <p:nvPr>
            <p:ph idx="1" type="body"/>
          </p:nvPr>
        </p:nvSpPr>
        <p:spPr>
          <a:xfrm>
            <a:off x="630050" y="880575"/>
            <a:ext cx="7886700" cy="3415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Distribute important dates, deadlines, announcements, and opportunities to current students in a timely, digestible format to support improved outcomes and experience</a:t>
            </a:r>
            <a:endParaRPr sz="2000">
              <a:solidFill>
                <a:srgbClr val="2A446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Distribute important dates, deadlines, and event updates to prospective students in a timely, digestible format to support growth in pool of highly-qualified applicants</a:t>
            </a:r>
            <a:endParaRPr sz="2000">
              <a:solidFill>
                <a:srgbClr val="2A446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Increase the visibility of and improve the reputation of Columbia GS for internal and external audiences</a:t>
            </a:r>
            <a:endParaRPr sz="2000">
              <a:solidFill>
                <a:srgbClr val="2A446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Help improve sentiment toward GS among current students and alums</a:t>
            </a:r>
            <a:endParaRPr sz="2000">
              <a:solidFill>
                <a:srgbClr val="2A446C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000"/>
              <a:buChar char="●"/>
            </a:pPr>
            <a:r>
              <a:rPr lang="en" sz="2000">
                <a:solidFill>
                  <a:srgbClr val="2A446C"/>
                </a:solidFill>
              </a:rPr>
              <a:t>Increase internal staff awareness of GS student stories</a:t>
            </a:r>
            <a:endParaRPr sz="2000">
              <a:solidFill>
                <a:srgbClr val="2A446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idx="3" type="body"/>
          </p:nvPr>
        </p:nvSpPr>
        <p:spPr>
          <a:xfrm>
            <a:off x="628650" y="348026"/>
            <a:ext cx="5245800" cy="49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Communications Challenges</a:t>
            </a:r>
            <a:endParaRPr sz="2400"/>
          </a:p>
        </p:txBody>
      </p:sp>
      <p:sp>
        <p:nvSpPr>
          <p:cNvPr id="167" name="Google Shape;167;p35"/>
          <p:cNvSpPr txBox="1"/>
          <p:nvPr>
            <p:ph idx="1" type="body"/>
          </p:nvPr>
        </p:nvSpPr>
        <p:spPr>
          <a:xfrm>
            <a:off x="630050" y="880584"/>
            <a:ext cx="7886700" cy="329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Diverse, distributed audiences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Overlapping timelines for current and prospective students</a:t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Limited organic reach</a:t>
            </a:r>
            <a:endParaRPr sz="2200">
              <a:solidFill>
                <a:srgbClr val="2A446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A446C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A446C"/>
              </a:buClr>
              <a:buSzPts val="2200"/>
              <a:buChar char="●"/>
            </a:pPr>
            <a:r>
              <a:rPr lang="en" sz="2200">
                <a:solidFill>
                  <a:srgbClr val="2A446C"/>
                </a:solidFill>
              </a:rPr>
              <a:t>CAPACITY</a:t>
            </a:r>
            <a:endParaRPr sz="2200">
              <a:solidFill>
                <a:srgbClr val="2A446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nal Slide or Fill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nternal 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